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handoutMasterIdLst>
    <p:handoutMasterId r:id="rId13"/>
  </p:handoutMasterIdLst>
  <p:sldIdLst>
    <p:sldId id="256" r:id="rId2"/>
    <p:sldId id="316" r:id="rId3"/>
    <p:sldId id="308" r:id="rId4"/>
    <p:sldId id="318" r:id="rId5"/>
    <p:sldId id="319" r:id="rId6"/>
    <p:sldId id="324" r:id="rId7"/>
    <p:sldId id="320" r:id="rId8"/>
    <p:sldId id="321" r:id="rId9"/>
    <p:sldId id="322" r:id="rId10"/>
    <p:sldId id="323" r:id="rId11"/>
  </p:sldIdLst>
  <p:sldSz cx="9144000" cy="6858000" type="screen4x3"/>
  <p:notesSz cx="6858000" cy="91995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ouis Matherne" initials="JLM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53" autoAdjust="0"/>
    <p:restoredTop sz="90925" autoAdjust="0"/>
  </p:normalViewPr>
  <p:slideViewPr>
    <p:cSldViewPr>
      <p:cViewPr>
        <p:scale>
          <a:sx n="82" d="100"/>
          <a:sy n="82" d="100"/>
        </p:scale>
        <p:origin x="-720" y="144"/>
      </p:cViewPr>
      <p:guideLst>
        <p:guide orient="horz" pos="3936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90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997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997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C75FE8-44A5-4E04-B422-5FCF6E0C831B}" type="datetimeFigureOut">
              <a:rPr lang="en-US" smtClean="0"/>
              <a:pPr/>
              <a:t>2/24/2009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37989"/>
            <a:ext cx="2971800" cy="45997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737989"/>
            <a:ext cx="2971800" cy="45997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293163-A4DD-49EC-A31D-97CA5CD75F9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03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03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9AB541-A863-4F94-908B-D6CBBD1B40BB}" type="datetimeFigureOut">
              <a:rPr lang="en-US" smtClean="0"/>
              <a:pPr/>
              <a:t>2/24/2009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30300" y="690563"/>
            <a:ext cx="4597400" cy="34496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70388"/>
            <a:ext cx="5486400" cy="41386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37601"/>
            <a:ext cx="2971800" cy="4603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737601"/>
            <a:ext cx="2971800" cy="4603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E5E051-1608-444F-BAAA-17429CCE45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E5E051-1608-444F-BAAA-17429CCE454C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Question for James:  are there other resources that AGL used to get started?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E5E051-1608-444F-BAAA-17429CCE454C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gradFill flip="none" rotWithShape="1">
          <a:gsLst>
            <a:gs pos="49000">
              <a:schemeClr val="bg1"/>
            </a:gs>
            <a:gs pos="0">
              <a:srgbClr val="0070B9">
                <a:alpha val="75686"/>
              </a:srgb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xbrl logo.gif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5562600"/>
            <a:ext cx="280035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xbrl us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5940425" y="5638800"/>
            <a:ext cx="3051175" cy="1068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BCB1FA-C04C-42AC-821D-49195286F1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091D5C-DE98-44D3-BE58-98B18756F0B4}" type="datetimeFigureOut">
              <a:rPr lang="en-US"/>
              <a:pPr>
                <a:defRPr/>
              </a:pPr>
              <a:t>2/24/2009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0EEB39-CB25-4AB5-80B1-C75F7225CF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51305BE-88FE-450F-A70B-C39853BB4A77}" type="datetime1">
              <a:rPr lang="en-US"/>
              <a:pPr>
                <a:defRPr/>
              </a:pPr>
              <a:t>2/24/2009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XBRL US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B203EEF-0011-411A-94FA-6580C010AAC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B08F9-83FB-4E0E-94B5-5E5FF9264F90}" type="datetimeFigureOut">
              <a:rPr lang="en-US"/>
              <a:pPr>
                <a:defRPr/>
              </a:pPr>
              <a:t>2/24/2009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8245EB-8656-4E3A-B347-4549D75103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826D4E-E8BB-4F7B-B50F-8F0C5841A17D}" type="datetimeFigureOut">
              <a:rPr lang="en-US"/>
              <a:pPr>
                <a:defRPr/>
              </a:pPr>
              <a:t>2/24/2009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2732EE-415B-4DD8-A780-F717082DEA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EC6A43-9D29-4616-B9E6-673C5BA4904D}" type="datetimeFigureOut">
              <a:rPr lang="en-US"/>
              <a:pPr>
                <a:defRPr/>
              </a:pPr>
              <a:t>2/24/2009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020B6C-D9B0-48A5-975C-1ED485DF83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7D360A-3CA7-4161-9FF7-15319B4E9FB3}" type="datetimeFigureOut">
              <a:rPr lang="en-US"/>
              <a:pPr>
                <a:defRPr/>
              </a:pPr>
              <a:t>2/24/2009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5EED1D-CCD2-4A20-885F-3736FDE244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92EB24-AF10-4BCE-A9F2-03B2F92BFDA2}" type="datetimeFigureOut">
              <a:rPr lang="en-US"/>
              <a:pPr>
                <a:defRPr/>
              </a:pPr>
              <a:t>2/24/2009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20FC3F-0A9F-485D-9CCB-CE3782BD8E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5B3B4A-BC09-45FE-BD24-4471704D2983}" type="datetimeFigureOut">
              <a:rPr lang="en-US"/>
              <a:pPr>
                <a:defRPr/>
              </a:pPr>
              <a:t>2/24/2009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EBA2D6-BFB2-46E1-90EF-E22D618F55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AFDA97-EF42-41FA-9EA3-5C750D8D3F87}" type="datetimeFigureOut">
              <a:rPr lang="en-US"/>
              <a:pPr>
                <a:defRPr/>
              </a:pPr>
              <a:t>2/24/2009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D2BB07-7DC9-4E59-B116-9B827D4327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2E557F-DEAB-437B-90E5-FC967D49537F}" type="datetimeFigureOut">
              <a:rPr lang="en-US"/>
              <a:pPr>
                <a:defRPr/>
              </a:pPr>
              <a:t>2/24/2009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E843C3-DA88-4CC5-8435-00042BCE1D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49000">
              <a:schemeClr val="bg1"/>
            </a:gs>
            <a:gs pos="0">
              <a:srgbClr val="0070B8">
                <a:alpha val="76000"/>
              </a:srgb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DA2974A-860F-41F2-AAE1-BBBFEC19C9F6}" type="datetimeFigureOut">
              <a:rPr lang="en-US"/>
              <a:pPr>
                <a:defRPr/>
              </a:pPr>
              <a:t>2/24/2009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2CDDC3A-959C-4923-9925-A9E5356119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XBRL US and XBRL Japan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Michelle Savage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Vice President</a:t>
            </a:r>
            <a:r>
              <a:rPr lang="en-US" smtClean="0">
                <a:solidFill>
                  <a:schemeClr val="tx1"/>
                </a:solidFill>
              </a:rPr>
              <a:t>, Communication, </a:t>
            </a:r>
          </a:p>
          <a:p>
            <a:r>
              <a:rPr lang="en-US" smtClean="0">
                <a:solidFill>
                  <a:schemeClr val="tx1"/>
                </a:solidFill>
              </a:rPr>
              <a:t>XBRL US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539FBD-55BC-4140-BF6E-E501A40469AA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Working together as a community</a:t>
            </a:r>
          </a:p>
          <a:p>
            <a:r>
              <a:rPr lang="en-US" dirty="0" smtClean="0"/>
              <a:t>Collaborating on development and process to ensure quality, consistency, and interoperability of information on a global basis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Moving XBRL Forward</a:t>
            </a:r>
            <a:endParaRPr lang="en-US" dirty="0"/>
          </a:p>
        </p:txBody>
      </p:sp>
      <p:pic>
        <p:nvPicPr>
          <p:cNvPr id="4" name="Picture 7" descr="xbrl u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867400" y="5257800"/>
            <a:ext cx="3050848" cy="1067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XBRL US, mission and strategy</a:t>
            </a:r>
          </a:p>
          <a:p>
            <a:pPr lvl="0"/>
            <a:r>
              <a:rPr lang="en-US" sz="2800" dirty="0" smtClean="0"/>
              <a:t>XBRL US and the Securities and Exchange Commission</a:t>
            </a:r>
          </a:p>
          <a:p>
            <a:pPr lvl="0"/>
            <a:r>
              <a:rPr lang="en-US" sz="2800" dirty="0" smtClean="0"/>
              <a:t>XBRL US development work</a:t>
            </a:r>
          </a:p>
          <a:p>
            <a:pPr lvl="0"/>
            <a:r>
              <a:rPr lang="en-US" sz="2800" dirty="0" smtClean="0"/>
              <a:t>Upcoming events </a:t>
            </a:r>
          </a:p>
          <a:p>
            <a:pPr lvl="0"/>
            <a:r>
              <a:rPr lang="en-US" sz="2800" dirty="0" smtClean="0"/>
              <a:t>Moving Forward with XBRL</a:t>
            </a:r>
          </a:p>
          <a:p>
            <a:pPr algn="ctr">
              <a:buNone/>
            </a:pPr>
            <a:endParaRPr lang="en-US" sz="36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pic>
        <p:nvPicPr>
          <p:cNvPr id="4" name="Picture 7" descr="xbrl u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867400" y="5257800"/>
            <a:ext cx="3050848" cy="1067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371600"/>
            <a:ext cx="7924800" cy="4267200"/>
          </a:xfrm>
        </p:spPr>
        <p:txBody>
          <a:bodyPr>
            <a:noAutofit/>
          </a:bodyPr>
          <a:lstStyle/>
          <a:p>
            <a:r>
              <a:rPr lang="en-US" sz="1800" dirty="0" smtClean="0"/>
              <a:t>Non-profit consortium for XML business reporting standards in the United States </a:t>
            </a:r>
          </a:p>
          <a:p>
            <a:r>
              <a:rPr lang="en-US" sz="1800" dirty="0" smtClean="0"/>
              <a:t>Jurisdiction of XBRL International. </a:t>
            </a:r>
          </a:p>
          <a:p>
            <a:r>
              <a:rPr lang="en-US" sz="1800" dirty="0" smtClean="0"/>
              <a:t>Mission is to support the implementation of XML business reporting standards through </a:t>
            </a:r>
          </a:p>
          <a:p>
            <a:pPr lvl="1"/>
            <a:r>
              <a:rPr lang="en-US" sz="1400" dirty="0" smtClean="0"/>
              <a:t>the development of taxonomies relevant for use by US public and private sectors, working with a goal of interoperability between sectors, </a:t>
            </a:r>
          </a:p>
          <a:p>
            <a:pPr lvl="1"/>
            <a:r>
              <a:rPr lang="en-US" sz="1400" dirty="0" smtClean="0"/>
              <a:t>and by promoting adoption of these taxonomies through the collaboration of all business reporting supply chain participants. </a:t>
            </a:r>
          </a:p>
          <a:p>
            <a:r>
              <a:rPr lang="en-US" sz="1800" dirty="0" smtClean="0"/>
              <a:t>XBRL US has developed taxonomies to support U.S. GAAP and common reporting practices under a contract with the Securities and Exchange Commission. </a:t>
            </a:r>
          </a:p>
          <a:p>
            <a:endParaRPr lang="en-US" sz="1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XBRL US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39FBD-55BC-4140-BF6E-E501A40469AA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5" name="Picture 7" descr="xbrl u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5867400" y="5257800"/>
            <a:ext cx="3050848" cy="1067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Short-term</a:t>
            </a:r>
          </a:p>
          <a:p>
            <a:pPr lvl="1"/>
            <a:r>
              <a:rPr lang="en-US" sz="2400" dirty="0" smtClean="0"/>
              <a:t>Support users and maintain taxonomies for current compliance, e.g., US GAAP </a:t>
            </a:r>
          </a:p>
          <a:p>
            <a:pPr lvl="1"/>
            <a:r>
              <a:rPr lang="en-US" sz="2400" dirty="0" smtClean="0"/>
              <a:t>Build a sustainable and sufficiently diverse revenue model </a:t>
            </a:r>
          </a:p>
          <a:p>
            <a:pPr lvl="1"/>
            <a:r>
              <a:rPr lang="en-US" sz="2400" dirty="0" smtClean="0"/>
              <a:t>Position the organization as a leading implementer of the XBRL standard </a:t>
            </a:r>
          </a:p>
          <a:p>
            <a:r>
              <a:rPr lang="en-US" sz="2800" dirty="0" smtClean="0"/>
              <a:t>Long-term</a:t>
            </a:r>
          </a:p>
          <a:p>
            <a:pPr lvl="1"/>
            <a:r>
              <a:rPr lang="en-US" sz="2400" dirty="0" smtClean="0"/>
              <a:t>Work together with international leaders in establishing XML for business reporting as THE standard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z="3600" dirty="0" smtClean="0"/>
              <a:t>XBRL US Strategies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7" descr="xbrl u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867400" y="5257800"/>
            <a:ext cx="3050848" cy="1067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600200"/>
            <a:ext cx="8458200" cy="4525963"/>
          </a:xfrm>
        </p:spPr>
        <p:txBody>
          <a:bodyPr/>
          <a:lstStyle/>
          <a:p>
            <a:r>
              <a:rPr lang="en-US" sz="1800" dirty="0" smtClean="0"/>
              <a:t>March 2005		SEC launched XBRL Voluntary Filing Program</a:t>
            </a:r>
          </a:p>
          <a:p>
            <a:r>
              <a:rPr lang="en-US" sz="1800" dirty="0" smtClean="0"/>
              <a:t>September 2006	XBRL US spins off from AICPA to become separate non-				profit 501C6 </a:t>
            </a:r>
          </a:p>
          <a:p>
            <a:r>
              <a:rPr lang="en-US" sz="1800" dirty="0" smtClean="0"/>
              <a:t>December 2006		XBRL US hires President and CEO</a:t>
            </a:r>
          </a:p>
          <a:p>
            <a:r>
              <a:rPr lang="en-US" sz="1800" dirty="0" smtClean="0"/>
              <a:t>March 2007		XBRL US finalizes contract with SEC for creation of US GAAP 			taxonomy</a:t>
            </a:r>
          </a:p>
          <a:p>
            <a:r>
              <a:rPr lang="en-US" sz="1800" dirty="0" smtClean="0"/>
              <a:t>October 2007		SEC establishes Office of Interactive Disclosure</a:t>
            </a:r>
          </a:p>
          <a:p>
            <a:r>
              <a:rPr lang="en-US" sz="1800" dirty="0" smtClean="0"/>
              <a:t>December 2007		XBRL US initiates Public Review of US GAAP Taxonomies</a:t>
            </a:r>
          </a:p>
          <a:p>
            <a:r>
              <a:rPr lang="en-US" sz="1800" dirty="0" smtClean="0"/>
              <a:t>January 2008		XBRL US seats 12 new Board Members for 2008, chaired by 			Alfred R. Berkeley, CEO and Chairman, Pipeline Trading LLC, 			former head of NASDAQ Stock Market</a:t>
            </a:r>
          </a:p>
          <a:p>
            <a:endParaRPr lang="en-US" sz="3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Timeline - SEC and XBRL US</a:t>
            </a:r>
            <a:endParaRPr lang="en-US" dirty="0"/>
          </a:p>
        </p:txBody>
      </p:sp>
      <p:pic>
        <p:nvPicPr>
          <p:cNvPr id="4" name="Picture 7" descr="xbrl u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867400" y="5257800"/>
            <a:ext cx="3050848" cy="1067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600200"/>
            <a:ext cx="8915400" cy="4525963"/>
          </a:xfrm>
        </p:spPr>
        <p:txBody>
          <a:bodyPr/>
          <a:lstStyle/>
          <a:p>
            <a:r>
              <a:rPr lang="en-US" sz="1800" dirty="0" smtClean="0"/>
              <a:t>April 2008		XBRL US delivers final US GAAP Taxonomies to SEC</a:t>
            </a:r>
          </a:p>
          <a:p>
            <a:r>
              <a:rPr lang="en-US" sz="1800" dirty="0" smtClean="0"/>
              <a:t>May 2008		SEC releases draft rule proposal for public company filing in 			XBRL</a:t>
            </a:r>
          </a:p>
          <a:p>
            <a:r>
              <a:rPr lang="en-US" sz="1800" dirty="0" smtClean="0"/>
              <a:t>June 2008		SEC releases draft rule proposal on XBRL for mutual fund 				risk/return  summaries, credit rating agencies and oil and 				gas disclosures</a:t>
            </a:r>
          </a:p>
          <a:p>
            <a:r>
              <a:rPr lang="en-US" sz="1800" dirty="0" smtClean="0"/>
              <a:t>September 2008	XBRL US issues Request for Proposal to develop 					Consistency Check System</a:t>
            </a:r>
          </a:p>
          <a:p>
            <a:r>
              <a:rPr lang="en-US" sz="1800" dirty="0" smtClean="0"/>
              <a:t>December 2008		SEC approves rules mandating XBRL for public company 				reporting, credit rating agencies, oil and gas disclosures 				and risk return summary portion of mutual fund 					prospectus</a:t>
            </a:r>
          </a:p>
          <a:p>
            <a:r>
              <a:rPr lang="en-US" sz="1800" dirty="0" smtClean="0"/>
              <a:t>January 2009		XBRL US completes Mutual Fund Risk Return Taxonomy</a:t>
            </a:r>
          </a:p>
          <a:p>
            <a:r>
              <a:rPr lang="en-US" sz="1800" dirty="0" smtClean="0"/>
              <a:t>February 2009		XBRL US completes US GAAP Taxonomies, 2009 Release</a:t>
            </a:r>
          </a:p>
          <a:p>
            <a:endParaRPr lang="en-US" sz="3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Timeline - SEC and XBRL US</a:t>
            </a:r>
            <a:endParaRPr lang="en-US" dirty="0"/>
          </a:p>
        </p:txBody>
      </p:sp>
      <p:pic>
        <p:nvPicPr>
          <p:cNvPr id="4" name="Picture 7" descr="xbrl u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867400" y="5790203"/>
            <a:ext cx="3050848" cy="1067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b="1" dirty="0" smtClean="0"/>
          </a:p>
          <a:p>
            <a:pPr>
              <a:buNone/>
            </a:pPr>
            <a:r>
              <a:rPr lang="en-US" b="1" dirty="0" smtClean="0"/>
              <a:t> 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Development Work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33400" y="1143000"/>
          <a:ext cx="6096000" cy="53510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548360">
                <a:tc>
                  <a:txBody>
                    <a:bodyPr/>
                    <a:lstStyle/>
                    <a:p>
                      <a:r>
                        <a:rPr lang="en-US" dirty="0" smtClean="0"/>
                        <a:t>Reporting</a:t>
                      </a:r>
                      <a:r>
                        <a:rPr lang="en-US" baseline="0" dirty="0" smtClean="0"/>
                        <a:t> Application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Status</a:t>
                      </a:r>
                      <a:endParaRPr lang="en-US" dirty="0"/>
                    </a:p>
                  </a:txBody>
                  <a:tcPr/>
                </a:tc>
              </a:tr>
              <a:tr h="85521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US GAAP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Delivered under contract to SEC in April 2008; 2009 Release has been developed and is ready for use.  Awaiting SEC acceptance.</a:t>
                      </a:r>
                    </a:p>
                  </a:txBody>
                  <a:tcPr marL="68580" marR="68580" marT="0" marB="0"/>
                </a:tc>
              </a:tr>
              <a:tr h="54836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Mutual Fund Risk Return Summary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Completed and delivered to the SEC.</a:t>
                      </a:r>
                    </a:p>
                  </a:txBody>
                  <a:tcPr marL="68580" marR="68580" marT="0" marB="0"/>
                </a:tc>
              </a:tr>
              <a:tr h="57014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Schedule of Investments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Completed and delivered to the SEC; it has also been incorporated into the US GAAP 2009 Release</a:t>
                      </a:r>
                    </a:p>
                  </a:txBody>
                  <a:tcPr marL="68580" marR="68580" marT="0" marB="0"/>
                </a:tc>
              </a:tr>
              <a:tr h="85521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Corporate Actions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Working with Depository Trust and Clearing Corporation (DTCC) as subject matter experts; development underway</a:t>
                      </a:r>
                    </a:p>
                  </a:txBody>
                  <a:tcPr marL="68580" marR="68580" marT="0" marB="0"/>
                </a:tc>
              </a:tr>
              <a:tr h="85521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Calibri"/>
                          <a:ea typeface="Calibri"/>
                          <a:cs typeface="Times New Roman"/>
                        </a:rPr>
                        <a:t>Data Consistency Checks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Calibri"/>
                          <a:ea typeface="Calibri"/>
                          <a:cs typeface="Times New Roman"/>
                        </a:rPr>
                        <a:t>Guidance</a:t>
                      </a:r>
                      <a:r>
                        <a:rPr lang="en-US" sz="1100" baseline="0" dirty="0" smtClean="0">
                          <a:latin typeface="Calibri"/>
                          <a:ea typeface="Calibri"/>
                          <a:cs typeface="Times New Roman"/>
                        </a:rPr>
                        <a:t> for preparers in the form of data consistency checks to ensure better quality, more consistent data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4836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Residential Mortgaged-Backed Securities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Prototype developed</a:t>
                      </a:r>
                    </a:p>
                  </a:txBody>
                  <a:tcPr marL="68580" marR="68580" marT="0" marB="0"/>
                </a:tc>
              </a:tr>
              <a:tr h="57014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Proxy Statement/Executive Compensation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Donated to XBRL US by </a:t>
                      </a:r>
                      <a:r>
                        <a:rPr lang="en-US" sz="1100" dirty="0" err="1">
                          <a:latin typeface="Calibri"/>
                          <a:ea typeface="Calibri"/>
                          <a:cs typeface="Times New Roman"/>
                        </a:rPr>
                        <a:t>Broadridge</a:t>
                      </a: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 Financial Solutions; will incorporate into XBRL US framework 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6" name="Picture 7" descr="xbrl u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867400" y="4876800"/>
            <a:ext cx="3050848" cy="1067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143000"/>
            <a:ext cx="8229600" cy="4525963"/>
          </a:xfrm>
        </p:spPr>
        <p:txBody>
          <a:bodyPr/>
          <a:lstStyle/>
          <a:p>
            <a:r>
              <a:rPr lang="en-US" sz="2400" dirty="0" smtClean="0"/>
              <a:t>Corporate Actions 2009:  improving issuer-investor communication by reducing risk and cost through technology standards</a:t>
            </a:r>
          </a:p>
          <a:p>
            <a:pPr lvl="1"/>
            <a:r>
              <a:rPr lang="en-US" sz="2000" dirty="0" smtClean="0"/>
              <a:t>Objectives:</a:t>
            </a:r>
          </a:p>
          <a:p>
            <a:pPr lvl="2"/>
            <a:r>
              <a:rPr lang="en-US" sz="1600" dirty="0" smtClean="0"/>
              <a:t>Encourage adoption of single corporate actions standard with XBRL as technology</a:t>
            </a:r>
          </a:p>
          <a:p>
            <a:pPr lvl="2"/>
            <a:r>
              <a:rPr lang="en-US" sz="1600" dirty="0" smtClean="0"/>
              <a:t>Build awareness for both standards, bringing in audience of issuers and their agents</a:t>
            </a:r>
          </a:p>
          <a:p>
            <a:pPr lvl="2"/>
            <a:r>
              <a:rPr lang="en-US" sz="1600" dirty="0" smtClean="0"/>
              <a:t>Generate revenue   </a:t>
            </a:r>
          </a:p>
          <a:p>
            <a:pPr lvl="2"/>
            <a:r>
              <a:rPr lang="en-US" sz="1600" dirty="0" smtClean="0"/>
              <a:t>Build community around corporate for ongoing taxonomy development</a:t>
            </a:r>
          </a:p>
          <a:p>
            <a:pPr lvl="2"/>
            <a:r>
              <a:rPr lang="en-US" sz="1600" dirty="0" smtClean="0"/>
              <a:t>Develop understanding among issuers of current state of corporate actions </a:t>
            </a:r>
          </a:p>
          <a:p>
            <a:pPr lvl="1"/>
            <a:r>
              <a:rPr lang="en-US" sz="2000" dirty="0" smtClean="0"/>
              <a:t>May 28, 2009, New York, NY</a:t>
            </a:r>
          </a:p>
          <a:p>
            <a:pPr lvl="1"/>
            <a:r>
              <a:rPr lang="en-US" sz="2000" dirty="0" smtClean="0"/>
              <a:t>Audience:  issuers (preparers, IR, corporate secretaries), bankers, lawyers, regulators, custodians, securities processors</a:t>
            </a:r>
          </a:p>
          <a:p>
            <a:pPr lvl="1"/>
            <a:r>
              <a:rPr lang="en-US" sz="2000" dirty="0" smtClean="0"/>
              <a:t>Key speakers:  DTCC, SWIFT, NIRI, Pipeline Trading, SEC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Events</a:t>
            </a:r>
            <a:endParaRPr lang="en-US" dirty="0"/>
          </a:p>
        </p:txBody>
      </p:sp>
      <p:pic>
        <p:nvPicPr>
          <p:cNvPr id="4" name="Picture 7" descr="xbrl u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867400" y="5486400"/>
            <a:ext cx="3050848" cy="1067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Pacific Rim: Summit and Workshop</a:t>
            </a:r>
          </a:p>
          <a:p>
            <a:pPr lvl="1"/>
            <a:r>
              <a:rPr lang="en-US" sz="2000" dirty="0" smtClean="0"/>
              <a:t>Objectives:</a:t>
            </a:r>
          </a:p>
          <a:p>
            <a:pPr lvl="2"/>
            <a:r>
              <a:rPr lang="en-US" sz="1600" dirty="0" smtClean="0"/>
              <a:t>Bring together leaders in business reporting and information management actively implementing private and public sector solutions in the Pacific Rim region for:</a:t>
            </a:r>
          </a:p>
          <a:p>
            <a:pPr lvl="2"/>
            <a:r>
              <a:rPr lang="en-US" sz="1600" dirty="0" smtClean="0"/>
              <a:t>Knowledge-sharing on projects, problems, and lessons learned </a:t>
            </a:r>
          </a:p>
          <a:p>
            <a:pPr lvl="2"/>
            <a:r>
              <a:rPr lang="en-US" sz="1600" dirty="0" smtClean="0"/>
              <a:t>Network and relationship-building between people who are working in jurisdictions </a:t>
            </a:r>
          </a:p>
          <a:p>
            <a:pPr lvl="2"/>
            <a:r>
              <a:rPr lang="en-US" sz="1600" dirty="0" smtClean="0"/>
              <a:t>Hands-on, collaborative problem-solving on specific aspects of implementation </a:t>
            </a:r>
          </a:p>
          <a:p>
            <a:pPr lvl="1"/>
            <a:r>
              <a:rPr lang="en-US" sz="2000" dirty="0" smtClean="0"/>
              <a:t>July 28-29, 2009, San Francisco, CA</a:t>
            </a:r>
          </a:p>
          <a:p>
            <a:pPr lvl="1"/>
            <a:r>
              <a:rPr lang="en-US" sz="2000" dirty="0" smtClean="0"/>
              <a:t>Audience:  </a:t>
            </a:r>
          </a:p>
          <a:p>
            <a:pPr lvl="2"/>
            <a:r>
              <a:rPr lang="en-US" sz="1400" dirty="0" smtClean="0"/>
              <a:t> </a:t>
            </a:r>
            <a:r>
              <a:rPr lang="en-US" sz="1600" dirty="0" smtClean="0"/>
              <a:t>professionals in industry, technology, and government directly engaged in the implementation of systems for capturing, processing, and publishing structured business information </a:t>
            </a:r>
            <a:endParaRPr lang="en-US" sz="32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Events</a:t>
            </a:r>
            <a:endParaRPr lang="en-US" dirty="0"/>
          </a:p>
        </p:txBody>
      </p:sp>
      <p:pic>
        <p:nvPicPr>
          <p:cNvPr id="4" name="Picture 7" descr="xbrl u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867400" y="5257800"/>
            <a:ext cx="3050848" cy="1067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70B9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2372</TotalTime>
  <Words>516</Words>
  <Application>Microsoft Office PowerPoint</Application>
  <PresentationFormat>On-screen Show (4:3)</PresentationFormat>
  <Paragraphs>90</Paragraphs>
  <Slides>10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XBRL US and XBRL Japan</vt:lpstr>
      <vt:lpstr>Agenda</vt:lpstr>
      <vt:lpstr>XBRL US </vt:lpstr>
      <vt:lpstr>XBRL US Strategies </vt:lpstr>
      <vt:lpstr>Timeline - SEC and XBRL US</vt:lpstr>
      <vt:lpstr>Timeline - SEC and XBRL US</vt:lpstr>
      <vt:lpstr>Development Work</vt:lpstr>
      <vt:lpstr>Events</vt:lpstr>
      <vt:lpstr>Events</vt:lpstr>
      <vt:lpstr>Moving XBRL Forward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XBRL US Webinar</dc:title>
  <dc:creator>Michelle Savage</dc:creator>
  <cp:lastModifiedBy>Michelle Savage</cp:lastModifiedBy>
  <cp:revision>307</cp:revision>
  <dcterms:created xsi:type="dcterms:W3CDTF">2008-11-05T16:19:14Z</dcterms:created>
  <dcterms:modified xsi:type="dcterms:W3CDTF">2009-02-24T11:37:39Z</dcterms:modified>
</cp:coreProperties>
</file>